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312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294" r:id="rId11"/>
    <p:sldId id="300" r:id="rId12"/>
    <p:sldId id="299" r:id="rId13"/>
    <p:sldId id="343" r:id="rId14"/>
    <p:sldId id="301" r:id="rId15"/>
    <p:sldId id="298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44" r:id="rId27"/>
    <p:sldId id="324" r:id="rId28"/>
    <p:sldId id="357" r:id="rId29"/>
    <p:sldId id="358" r:id="rId30"/>
    <p:sldId id="359" r:id="rId31"/>
    <p:sldId id="335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6"/>
    <p:restoredTop sz="95853"/>
  </p:normalViewPr>
  <p:slideViewPr>
    <p:cSldViewPr snapToGrid="0">
      <p:cViewPr varScale="1">
        <p:scale>
          <a:sx n="108" d="100"/>
          <a:sy n="10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16/12/2024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/>
          </a:bodyPr>
          <a:lstStyle/>
          <a:p>
            <a:r>
              <a:rPr lang="en-US" dirty="0"/>
              <a:t>Commune Action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guide </a:t>
            </a:r>
            <a:r>
              <a:rPr lang="en-US" dirty="0" err="1">
                <a:solidFill>
                  <a:schemeClr val="bg1"/>
                </a:solidFill>
              </a:rPr>
              <a:t>d'utilisation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aidera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naviguer</a:t>
            </a:r>
            <a:r>
              <a:rPr lang="en-US" dirty="0">
                <a:solidFill>
                  <a:schemeClr val="bg1"/>
                </a:solidFill>
              </a:rPr>
              <a:t> dans le plan </a:t>
            </a:r>
            <a:r>
              <a:rPr lang="en-US" dirty="0" err="1">
                <a:solidFill>
                  <a:schemeClr val="bg1"/>
                </a:solidFill>
              </a:rPr>
              <a:t>d'action</a:t>
            </a:r>
            <a:r>
              <a:rPr lang="en-US" dirty="0">
                <a:solidFill>
                  <a:schemeClr val="bg1"/>
                </a:solidFill>
              </a:rPr>
              <a:t> de la commune (CAP Console).</a:t>
            </a: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85210" cy="764982"/>
          </a:xfrm>
        </p:spPr>
        <p:txBody>
          <a:bodyPr>
            <a:normAutofit fontScale="90000"/>
          </a:bodyPr>
          <a:lstStyle/>
          <a:p>
            <a:r>
              <a:rPr lang="en-US" dirty="0"/>
              <a:t>Vue </a:t>
            </a:r>
            <a:r>
              <a:rPr lang="en-US" dirty="0" err="1"/>
              <a:t>d'ensemble</a:t>
            </a:r>
            <a:r>
              <a:rPr lang="en-US" dirty="0"/>
              <a:t> de la console</a:t>
            </a:r>
            <a:endParaRPr lang="en-H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2D523-C3FD-8192-35E9-74C8B424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1" y="1689100"/>
            <a:ext cx="9011357" cy="45691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294" y="240792"/>
            <a:ext cx="5949583" cy="649857"/>
          </a:xfrm>
        </p:spPr>
        <p:txBody>
          <a:bodyPr>
            <a:normAutofit fontScale="90000"/>
          </a:bodyPr>
          <a:lstStyle/>
          <a:p>
            <a:r>
              <a:rPr lang="en-US" dirty="0"/>
              <a:t>Vue </a:t>
            </a:r>
            <a:r>
              <a:rPr lang="en-US" dirty="0" err="1"/>
              <a:t>d'ensemble</a:t>
            </a:r>
            <a:r>
              <a:rPr lang="en-US" dirty="0"/>
              <a:t> de la console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26E1-067E-FF2E-A480-743AE029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1790701"/>
            <a:ext cx="8913906" cy="473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64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US" dirty="0"/>
              <a:t>Vue </a:t>
            </a:r>
            <a:r>
              <a:rPr lang="en-US" dirty="0" err="1"/>
              <a:t>d'ensemble</a:t>
            </a:r>
            <a:r>
              <a:rPr lang="en-US" dirty="0"/>
              <a:t> de la console</a:t>
            </a:r>
            <a:endParaRPr lang="en-H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0BFC-C012-FB02-3B47-C6B34986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6" y="1701801"/>
            <a:ext cx="8539263" cy="45298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US" dirty="0"/>
              <a:t>Vue </a:t>
            </a:r>
            <a:r>
              <a:rPr lang="en-US" dirty="0" err="1"/>
              <a:t>d'ensemble</a:t>
            </a:r>
            <a:r>
              <a:rPr lang="en-US" dirty="0"/>
              <a:t> de la console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8CE02-1B4E-3367-6B5B-D7182FCE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5" y="1570060"/>
            <a:ext cx="8682910" cy="46060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812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US" dirty="0" err="1"/>
              <a:t>Fonctionnalités</a:t>
            </a:r>
            <a:endParaRPr lang="en-H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US" dirty="0" err="1"/>
              <a:t>Fonctionnalités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dans la console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44073-E1F6-BDD2-B821-D0599BF5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7" y="2299413"/>
            <a:ext cx="8396223" cy="44442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090B66-9E5C-AB94-F1C6-AE2F5F642A2F}"/>
              </a:ext>
            </a:extLst>
          </p:cNvPr>
          <p:cNvSpPr/>
          <p:nvPr/>
        </p:nvSpPr>
        <p:spPr>
          <a:xfrm>
            <a:off x="373887" y="3022600"/>
            <a:ext cx="8075632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421FBF-F07F-4C52-45C7-B74981845230}"/>
              </a:ext>
            </a:extLst>
          </p:cNvPr>
          <p:cNvSpPr/>
          <p:nvPr/>
        </p:nvSpPr>
        <p:spPr>
          <a:xfrm>
            <a:off x="601133" y="3276600"/>
            <a:ext cx="1481667" cy="838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DD3CA-2DD2-0392-EAC9-05F0E5A91FB5}"/>
              </a:ext>
            </a:extLst>
          </p:cNvPr>
          <p:cNvSpPr txBox="1"/>
          <p:nvPr/>
        </p:nvSpPr>
        <p:spPr>
          <a:xfrm>
            <a:off x="5578998" y="1561387"/>
            <a:ext cx="20950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filtres</a:t>
            </a:r>
            <a:r>
              <a:rPr lang="en-US" dirty="0"/>
              <a:t> </a:t>
            </a:r>
            <a:r>
              <a:rPr lang="en-US" dirty="0" err="1"/>
              <a:t>agissent</a:t>
            </a:r>
            <a:r>
              <a:rPr lang="en-US" dirty="0"/>
              <a:t> sur les </a:t>
            </a:r>
            <a:r>
              <a:rPr lang="en-US" dirty="0" err="1"/>
              <a:t>composants</a:t>
            </a:r>
            <a:r>
              <a:rPr lang="en-US" dirty="0"/>
              <a:t> du tableau de bord.</a:t>
            </a:r>
            <a:endParaRPr lang="en-H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A866D3-D9FB-6DB7-822A-BCCA3E2047D9}"/>
              </a:ext>
            </a:extLst>
          </p:cNvPr>
          <p:cNvCxnSpPr/>
          <p:nvPr/>
        </p:nvCxnSpPr>
        <p:spPr>
          <a:xfrm>
            <a:off x="6134582" y="2766349"/>
            <a:ext cx="0" cy="25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Effet des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HT" dirty="0"/>
              <a:t>a carte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Zoom sur la Carte</a:t>
            </a:r>
            <a:endParaRPr lang="en-H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Vous</a:t>
            </a:r>
            <a:r>
              <a:rPr lang="en-US" sz="1200" dirty="0"/>
              <a:t> aider </a:t>
            </a:r>
            <a:r>
              <a:rPr lang="en-US" sz="1200" dirty="0" err="1"/>
              <a:t>à</a:t>
            </a:r>
            <a:r>
              <a:rPr lang="en-US" sz="1200" dirty="0"/>
              <a:t> </a:t>
            </a:r>
            <a:r>
              <a:rPr lang="en-US" sz="1200" dirty="0" err="1"/>
              <a:t>parcourir</a:t>
            </a:r>
            <a:r>
              <a:rPr lang="en-US" sz="1200" dirty="0"/>
              <a:t> la carte.</a:t>
            </a:r>
            <a:endParaRPr lang="en-HT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Contrôle</a:t>
            </a:r>
            <a:r>
              <a:rPr lang="en-US" sz="1200" dirty="0"/>
              <a:t> du zoom</a:t>
            </a:r>
            <a:endParaRPr lang="en-HT" sz="1200" dirty="0"/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LA CArte – Selection d’un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/>
          </a:bodyPr>
          <a:lstStyle/>
          <a:p>
            <a:r>
              <a:rPr lang="en-US" dirty="0"/>
              <a:t>Comment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console ?</a:t>
            </a: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Accéder</a:t>
            </a:r>
            <a:r>
              <a:rPr lang="en-US" dirty="0"/>
              <a:t> au </a:t>
            </a:r>
            <a:r>
              <a:rPr lang="en-US" dirty="0" err="1"/>
              <a:t>portail</a:t>
            </a:r>
            <a:r>
              <a:rPr lang="en-US" dirty="0"/>
              <a:t> </a:t>
            </a:r>
            <a:r>
              <a:rPr lang="en-US" dirty="0" err="1"/>
              <a:t>mWater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Accéder</a:t>
            </a:r>
            <a:r>
              <a:rPr lang="en-US" dirty="0"/>
              <a:t> au </a:t>
            </a:r>
            <a:r>
              <a:rPr lang="en-US" dirty="0" err="1"/>
              <a:t>portail</a:t>
            </a:r>
            <a:r>
              <a:rPr lang="en-US" dirty="0"/>
              <a:t> </a:t>
            </a:r>
            <a:r>
              <a:rPr lang="en-US" dirty="0" err="1"/>
              <a:t>d’HANWASH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Diagrammes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secteurs</a:t>
            </a:r>
            <a:endParaRPr lang="en-H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930102" y="662049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de </a:t>
            </a:r>
            <a:r>
              <a:rPr lang="en-US" dirty="0" err="1"/>
              <a:t>survol</a:t>
            </a:r>
            <a:r>
              <a:rPr lang="en-US" dirty="0"/>
              <a:t> </a:t>
            </a:r>
            <a:r>
              <a:rPr lang="en-US" dirty="0" err="1"/>
              <a:t>instantané</a:t>
            </a:r>
            <a:endParaRPr lang="en-H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32AF12-BC2A-44B1-77DE-AD2F0D81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9" y="2061514"/>
            <a:ext cx="8736722" cy="4654981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CE7AF-D8C0-2843-9230-CA1C5D0BBABD}"/>
              </a:ext>
            </a:extLst>
          </p:cNvPr>
          <p:cNvSpPr/>
          <p:nvPr/>
        </p:nvSpPr>
        <p:spPr>
          <a:xfrm>
            <a:off x="5866410" y="4667003"/>
            <a:ext cx="2386941" cy="2049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2BF3D-5ECE-E652-3268-E119E38096BB}"/>
              </a:ext>
            </a:extLst>
          </p:cNvPr>
          <p:cNvCxnSpPr/>
          <p:nvPr/>
        </p:nvCxnSpPr>
        <p:spPr>
          <a:xfrm flipV="1">
            <a:off x="7930102" y="1585379"/>
            <a:ext cx="323249" cy="336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US" dirty="0" err="1"/>
              <a:t>Diagrammes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secteurs</a:t>
            </a:r>
            <a:endParaRPr lang="en-H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217818"/>
            <a:ext cx="9525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Cliquer sur un foyer de lavage (wash focus)</a:t>
            </a:r>
            <a:endParaRPr lang="en-HT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 cluster </a:t>
            </a:r>
            <a:r>
              <a:rPr lang="en-US" dirty="0" err="1"/>
              <a:t>réagit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sélection</a:t>
            </a:r>
            <a:endParaRPr lang="en-H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Une nouvelle </a:t>
            </a:r>
            <a:r>
              <a:rPr lang="en-US" dirty="0" err="1"/>
              <a:t>vue</a:t>
            </a:r>
            <a:r>
              <a:rPr lang="en-US" dirty="0"/>
              <a:t> de </a:t>
            </a:r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ouverte</a:t>
            </a:r>
            <a:endParaRPr lang="en-HT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x pour </a:t>
            </a:r>
            <a:r>
              <a:rPr lang="en-US" dirty="0" err="1"/>
              <a:t>fermer</a:t>
            </a:r>
            <a:r>
              <a:rPr lang="en-US" dirty="0"/>
              <a:t> la </a:t>
            </a:r>
            <a:r>
              <a:rPr lang="en-US" dirty="0" err="1"/>
              <a:t>vue</a:t>
            </a:r>
            <a:r>
              <a:rPr lang="en-US" dirty="0"/>
              <a:t>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filtre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US" dirty="0" err="1"/>
              <a:t>Diagrammes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secteurs</a:t>
            </a:r>
            <a:endParaRPr lang="en-H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s'avère</a:t>
            </a:r>
            <a:r>
              <a:rPr lang="en-US" dirty="0"/>
              <a:t> </a:t>
            </a:r>
            <a:r>
              <a:rPr lang="en-US" dirty="0" err="1"/>
              <a:t>judicieux</a:t>
            </a:r>
            <a:r>
              <a:rPr lang="en-US" dirty="0"/>
              <a:t>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sélectionner</a:t>
            </a:r>
            <a:r>
              <a:rPr lang="en-US" dirty="0"/>
              <a:t> des segments dans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diagrammes</a:t>
            </a:r>
            <a:r>
              <a:rPr lang="en-US" dirty="0"/>
              <a:t> </a:t>
            </a:r>
            <a:r>
              <a:rPr lang="en-US" dirty="0" err="1"/>
              <a:t>apparentés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vue</a:t>
            </a:r>
            <a:r>
              <a:rPr lang="en-US" dirty="0"/>
              <a:t> du </a:t>
            </a:r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sélection</a:t>
            </a:r>
            <a:r>
              <a:rPr lang="en-US" dirty="0"/>
              <a:t> multiple. Si la </a:t>
            </a:r>
            <a:r>
              <a:rPr lang="en-US" dirty="0" err="1"/>
              <a:t>logique</a:t>
            </a:r>
            <a:r>
              <a:rPr lang="en-US" dirty="0"/>
              <a:t> fait sense.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6067682" cy="868676"/>
          </a:xfrm>
        </p:spPr>
        <p:txBody>
          <a:bodyPr>
            <a:normAutofit fontScale="90000"/>
          </a:bodyPr>
          <a:lstStyle/>
          <a:p>
            <a:r>
              <a:rPr lang="en-US" dirty="0"/>
              <a:t>Tableaux </a:t>
            </a:r>
            <a:r>
              <a:rPr lang="en-US" dirty="0" err="1"/>
              <a:t>croisés</a:t>
            </a:r>
            <a:r>
              <a:rPr lang="en-US" dirty="0"/>
              <a:t> </a:t>
            </a:r>
            <a:r>
              <a:rPr lang="en-US" dirty="0" err="1"/>
              <a:t>dynamiques</a:t>
            </a:r>
            <a:r>
              <a:rPr lang="en-US" dirty="0"/>
              <a:t> et </a:t>
            </a:r>
            <a:r>
              <a:rPr lang="en-US" dirty="0" err="1"/>
              <a:t>diagrammes</a:t>
            </a:r>
            <a:r>
              <a:rPr lang="en-US" dirty="0"/>
              <a:t> a </a:t>
            </a:r>
            <a:r>
              <a:rPr lang="en-US" dirty="0" err="1"/>
              <a:t>secteurs</a:t>
            </a:r>
            <a:endParaRPr lang="en-H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 </a:t>
            </a:r>
            <a:r>
              <a:rPr lang="en-US" dirty="0" err="1"/>
              <a:t>filtre</a:t>
            </a:r>
            <a:r>
              <a:rPr lang="en-US" dirty="0"/>
              <a:t> Vue.</a:t>
            </a:r>
            <a:endParaRPr lang="en-H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209549" y="2415570"/>
            <a:ext cx="8255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L'un</a:t>
            </a:r>
            <a:r>
              <a:rPr lang="en-US" sz="1200" dirty="0"/>
              <a:t> des axes de lavage (wash focus) a </a:t>
            </a:r>
            <a:r>
              <a:rPr lang="en-US" sz="1200" dirty="0" err="1"/>
              <a:t>été</a:t>
            </a:r>
            <a:r>
              <a:rPr lang="en-US" sz="1200" dirty="0"/>
              <a:t> </a:t>
            </a:r>
            <a:r>
              <a:rPr lang="en-US" sz="1200" dirty="0" err="1"/>
              <a:t>sélectionné</a:t>
            </a:r>
            <a:endParaRPr lang="en-HT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9"/>
            <a:ext cx="12953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 tableau </a:t>
            </a:r>
            <a:r>
              <a:rPr lang="en-US" dirty="0" err="1"/>
              <a:t>croisé</a:t>
            </a:r>
            <a:r>
              <a:rPr lang="en-US" dirty="0"/>
              <a:t> </a:t>
            </a:r>
            <a:r>
              <a:rPr lang="en-US" dirty="0" err="1"/>
              <a:t>dynamique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lié</a:t>
            </a:r>
            <a:r>
              <a:rPr lang="en-US" dirty="0"/>
              <a:t> </a:t>
            </a:r>
            <a:r>
              <a:rPr lang="en-US" dirty="0" err="1"/>
              <a:t>logiquement</a:t>
            </a:r>
            <a:r>
              <a:rPr lang="en-US" dirty="0"/>
              <a:t> au </a:t>
            </a:r>
            <a:r>
              <a:rPr lang="en-US" dirty="0" err="1"/>
              <a:t>diagramme</a:t>
            </a:r>
            <a:r>
              <a:rPr lang="en-US" dirty="0"/>
              <a:t> </a:t>
            </a:r>
            <a:r>
              <a:rPr lang="en-US" dirty="0" err="1"/>
              <a:t>circulaire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7861299" y="3924300"/>
            <a:ext cx="122672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 tableau se </a:t>
            </a:r>
            <a:r>
              <a:rPr lang="en-US" dirty="0" err="1"/>
              <a:t>réorganise</a:t>
            </a:r>
            <a:r>
              <a:rPr lang="en-US" dirty="0"/>
              <a:t> de </a:t>
            </a:r>
            <a:r>
              <a:rPr lang="en-US" dirty="0" err="1"/>
              <a:t>lui-même</a:t>
            </a:r>
            <a:r>
              <a:rPr lang="en-US" dirty="0"/>
              <a:t> pour </a:t>
            </a:r>
            <a:r>
              <a:rPr lang="en-US" dirty="0" err="1"/>
              <a:t>avoir</a:t>
            </a:r>
            <a:r>
              <a:rPr lang="en-US" dirty="0"/>
              <a:t> un </a:t>
            </a:r>
            <a:r>
              <a:rPr lang="en-US" dirty="0" err="1"/>
              <a:t>sens.</a:t>
            </a:r>
            <a:endParaRPr lang="en-HT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70804" y="5558034"/>
            <a:ext cx="190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Graphiques</a:t>
            </a:r>
            <a:r>
              <a:rPr lang="en-US" dirty="0"/>
              <a:t> de beignets</a:t>
            </a:r>
            <a:endParaRPr lang="en-H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7302500" y="794806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Fonctionnalité</a:t>
            </a:r>
            <a:r>
              <a:rPr lang="en-US" dirty="0"/>
              <a:t> de </a:t>
            </a:r>
            <a:r>
              <a:rPr lang="en-US" dirty="0" err="1"/>
              <a:t>l'effet</a:t>
            </a:r>
            <a:r>
              <a:rPr lang="en-US" dirty="0"/>
              <a:t> de </a:t>
            </a:r>
            <a:r>
              <a:rPr lang="en-US" dirty="0" err="1"/>
              <a:t>survol</a:t>
            </a:r>
            <a:endParaRPr lang="en-H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156125-AA90-D036-96A5-B45CF42E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57" y="1959429"/>
            <a:ext cx="8413292" cy="4500748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5DA8A2-DE77-F926-65D8-B329CFB714E5}"/>
              </a:ext>
            </a:extLst>
          </p:cNvPr>
          <p:cNvSpPr/>
          <p:nvPr/>
        </p:nvSpPr>
        <p:spPr>
          <a:xfrm>
            <a:off x="1441450" y="3429000"/>
            <a:ext cx="3534311" cy="2634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18135-C606-CC88-C183-9D58A31B9AF4}"/>
              </a:ext>
            </a:extLst>
          </p:cNvPr>
          <p:cNvCxnSpPr/>
          <p:nvPr/>
        </p:nvCxnSpPr>
        <p:spPr>
          <a:xfrm flipV="1">
            <a:off x="4453247" y="1341912"/>
            <a:ext cx="2849253" cy="208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Graphiques</a:t>
            </a:r>
            <a:r>
              <a:rPr lang="en-US" dirty="0"/>
              <a:t>  beignets</a:t>
            </a:r>
            <a:endParaRPr lang="en-H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EEEB-C448-E088-03D2-7738E90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5" y="212338"/>
            <a:ext cx="5873991" cy="1117698"/>
          </a:xfrm>
        </p:spPr>
        <p:txBody>
          <a:bodyPr>
            <a:normAutofit/>
          </a:bodyPr>
          <a:lstStyle/>
          <a:p>
            <a:r>
              <a:rPr lang="en-US" dirty="0" err="1"/>
              <a:t>Graphiques</a:t>
            </a:r>
            <a:r>
              <a:rPr lang="en-US" dirty="0"/>
              <a:t> beignets et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démographiques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CB7B4-41AF-ACBA-78BC-82A5EC44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0" y="1992009"/>
            <a:ext cx="8759819" cy="4653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478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174" y="304291"/>
            <a:ext cx="5928426" cy="73062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exporter un tableau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49F40-7E5D-F7C0-7581-98FDB3A8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2" y="1960265"/>
            <a:ext cx="8331595" cy="43936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E1B2D-7EB7-E1DF-895B-A4A959891095}"/>
              </a:ext>
            </a:extLst>
          </p:cNvPr>
          <p:cNvSpPr txBox="1"/>
          <p:nvPr/>
        </p:nvSpPr>
        <p:spPr>
          <a:xfrm>
            <a:off x="3606800" y="1498600"/>
            <a:ext cx="3251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</a:t>
            </a:r>
            <a:r>
              <a:rPr lang="en-US" dirty="0" err="1"/>
              <a:t>cliquer</a:t>
            </a:r>
            <a:r>
              <a:rPr lang="en-US" dirty="0"/>
              <a:t> sur le bouton </a:t>
            </a:r>
            <a:r>
              <a:rPr lang="en-US" dirty="0" err="1"/>
              <a:t>d'exportation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pour passer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l'étape</a:t>
            </a:r>
            <a:r>
              <a:rPr lang="en-US" dirty="0"/>
              <a:t> finale </a:t>
            </a:r>
            <a:r>
              <a:rPr lang="en-US" dirty="0" err="1"/>
              <a:t>suivante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2286E-E8C8-C2A4-17EC-282746A2CC2D}"/>
              </a:ext>
            </a:extLst>
          </p:cNvPr>
          <p:cNvSpPr/>
          <p:nvPr/>
        </p:nvSpPr>
        <p:spPr>
          <a:xfrm>
            <a:off x="7627716" y="4907666"/>
            <a:ext cx="949125" cy="5208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19980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48" y="304291"/>
            <a:ext cx="5964052" cy="7763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exporter un tableau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8A6D7-FA33-1A1A-926E-46502021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1" y="1689100"/>
            <a:ext cx="8874438" cy="470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7C838-928B-318E-6E4C-ACEB22911DBC}"/>
              </a:ext>
            </a:extLst>
          </p:cNvPr>
          <p:cNvSpPr/>
          <p:nvPr/>
        </p:nvSpPr>
        <p:spPr>
          <a:xfrm>
            <a:off x="3835400" y="2032000"/>
            <a:ext cx="2501900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91213-C482-7B0F-4CE0-6903EBC13F40}"/>
              </a:ext>
            </a:extLst>
          </p:cNvPr>
          <p:cNvSpPr txBox="1"/>
          <p:nvPr/>
        </p:nvSpPr>
        <p:spPr>
          <a:xfrm>
            <a:off x="3009488" y="3810001"/>
            <a:ext cx="398145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Comme </a:t>
            </a:r>
            <a:r>
              <a:rPr lang="en-US" dirty="0" err="1"/>
              <a:t>j'utilise</a:t>
            </a:r>
            <a:r>
              <a:rPr lang="en-US" dirty="0"/>
              <a:t> un </a:t>
            </a:r>
            <a:r>
              <a:rPr lang="en-US" dirty="0" err="1"/>
              <a:t>macos</a:t>
            </a:r>
            <a:r>
              <a:rPr lang="en-US" dirty="0"/>
              <a:t>, il se </a:t>
            </a:r>
            <a:r>
              <a:rPr lang="en-US" dirty="0" err="1"/>
              <a:t>peut</a:t>
            </a:r>
            <a:r>
              <a:rPr lang="en-US" dirty="0"/>
              <a:t> que </a:t>
            </a:r>
            <a:r>
              <a:rPr lang="en-US" dirty="0" err="1"/>
              <a:t>votre</a:t>
            </a:r>
            <a:r>
              <a:rPr lang="en-US" dirty="0"/>
              <a:t> interface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différente</a:t>
            </a:r>
            <a:r>
              <a:rPr lang="en-US" dirty="0"/>
              <a:t>. </a:t>
            </a:r>
            <a:r>
              <a:rPr lang="en-US" dirty="0" err="1"/>
              <a:t>Votre</a:t>
            </a:r>
            <a:r>
              <a:rPr lang="en-US" dirty="0"/>
              <a:t> interface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différente</a:t>
            </a:r>
            <a:r>
              <a:rPr lang="en-US" dirty="0"/>
              <a:t>.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modifier le nom de la table </a:t>
            </a:r>
            <a:r>
              <a:rPr lang="en-US" dirty="0" err="1"/>
              <a:t>d'exportation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bon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semble</a:t>
            </a:r>
            <a:r>
              <a:rPr lang="en-US" dirty="0"/>
              <a:t>. Ensuite,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d'annuler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d'enregistrer</a:t>
            </a:r>
            <a:r>
              <a:rPr lang="en-US" dirty="0"/>
              <a:t> le document. Par </a:t>
            </a:r>
            <a:r>
              <a:rPr lang="en-US" dirty="0" err="1"/>
              <a:t>défaut</a:t>
            </a:r>
            <a:r>
              <a:rPr lang="en-US" dirty="0"/>
              <a:t>, sous </a:t>
            </a:r>
            <a:r>
              <a:rPr lang="en-US" dirty="0" err="1"/>
              <a:t>macos</a:t>
            </a:r>
            <a:r>
              <a:rPr lang="en-US" dirty="0"/>
              <a:t>, le document (</a:t>
            </a:r>
            <a:r>
              <a:rPr lang="en-US" dirty="0" err="1"/>
              <a:t>feuille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)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enregistré</a:t>
            </a:r>
            <a:r>
              <a:rPr lang="en-US" dirty="0"/>
              <a:t> dans le dossier Documents.</a:t>
            </a:r>
            <a:endParaRPr lang="en-H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7FEC5-D9C3-72B2-0B21-A165E95CD53C}"/>
              </a:ext>
            </a:extLst>
          </p:cNvPr>
          <p:cNvSpPr/>
          <p:nvPr/>
        </p:nvSpPr>
        <p:spPr>
          <a:xfrm>
            <a:off x="7569200" y="4454438"/>
            <a:ext cx="1440019" cy="1108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2980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Accueil</a:t>
            </a:r>
            <a:r>
              <a:rPr lang="en-US" dirty="0"/>
              <a:t> </a:t>
            </a:r>
            <a:r>
              <a:rPr lang="en-US" dirty="0" err="1"/>
              <a:t>Mwater</a:t>
            </a:r>
            <a:endParaRPr lang="en-H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Autres</a:t>
            </a:r>
            <a:r>
              <a:rPr lang="en-US" dirty="0"/>
              <a:t> options </a:t>
            </a:r>
            <a:r>
              <a:rPr lang="en-US" dirty="0" err="1"/>
              <a:t>d'exportation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E1846-C424-E7F0-2DB1-41421233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8" y="1840890"/>
            <a:ext cx="8676756" cy="4609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B5E0-0EF7-9433-5A7D-DC1453B1F367}"/>
              </a:ext>
            </a:extLst>
          </p:cNvPr>
          <p:cNvSpPr/>
          <p:nvPr/>
        </p:nvSpPr>
        <p:spPr>
          <a:xfrm>
            <a:off x="8366760" y="2192605"/>
            <a:ext cx="411480" cy="1167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8334F-8927-9586-84C8-D479BA19E0F6}"/>
              </a:ext>
            </a:extLst>
          </p:cNvPr>
          <p:cNvSpPr/>
          <p:nvPr/>
        </p:nvSpPr>
        <p:spPr>
          <a:xfrm>
            <a:off x="7946136" y="2196669"/>
            <a:ext cx="173736" cy="1167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8E5A6-F139-9118-7A33-392F488220BF}"/>
              </a:ext>
            </a:extLst>
          </p:cNvPr>
          <p:cNvSpPr txBox="1"/>
          <p:nvPr/>
        </p:nvSpPr>
        <p:spPr>
          <a:xfrm>
            <a:off x="4187952" y="1152144"/>
            <a:ext cx="306838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L'impression</a:t>
            </a:r>
            <a:r>
              <a:rPr lang="en-US" dirty="0"/>
              <a:t> (print) et </a:t>
            </a:r>
            <a:r>
              <a:rPr lang="en-US" dirty="0" err="1"/>
              <a:t>l'exportation</a:t>
            </a:r>
            <a:r>
              <a:rPr lang="en-US" dirty="0"/>
              <a:t> au format pdf </a:t>
            </a:r>
            <a:r>
              <a:rPr lang="en-US" dirty="0" err="1"/>
              <a:t>sont</a:t>
            </a:r>
            <a:r>
              <a:rPr lang="en-US" dirty="0"/>
              <a:t> les deux </a:t>
            </a:r>
            <a:r>
              <a:rPr lang="en-US" dirty="0" err="1"/>
              <a:t>méthodes</a:t>
            </a:r>
            <a:r>
              <a:rPr lang="en-US" dirty="0"/>
              <a:t> standard pour exporter les </a:t>
            </a:r>
            <a:r>
              <a:rPr lang="en-US" dirty="0" err="1"/>
              <a:t>résultats</a:t>
            </a:r>
            <a:r>
              <a:rPr lang="en-US" dirty="0"/>
              <a:t> de la console au format pdf. </a:t>
            </a:r>
            <a:r>
              <a:rPr lang="en-US" dirty="0" err="1"/>
              <a:t>Cependant</a:t>
            </a:r>
            <a:r>
              <a:rPr lang="en-US" dirty="0"/>
              <a:t>, </a:t>
            </a:r>
            <a:r>
              <a:rPr lang="en-US" dirty="0" err="1"/>
              <a:t>l'exportation</a:t>
            </a:r>
            <a:r>
              <a:rPr lang="en-US" dirty="0"/>
              <a:t> au format pdf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recommandée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raison de son </a:t>
            </a:r>
            <a:r>
              <a:rPr lang="en-US" dirty="0" err="1"/>
              <a:t>efficacité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8DDD-13EA-A1B5-1F61-7CDF775BF187}"/>
              </a:ext>
            </a:extLst>
          </p:cNvPr>
          <p:cNvSpPr/>
          <p:nvPr/>
        </p:nvSpPr>
        <p:spPr>
          <a:xfrm>
            <a:off x="270498" y="2309368"/>
            <a:ext cx="1110246" cy="232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9D64-A477-F0A6-BAAA-4C0D058C1D0B}"/>
              </a:ext>
            </a:extLst>
          </p:cNvPr>
          <p:cNvSpPr txBox="1"/>
          <p:nvPr/>
        </p:nvSpPr>
        <p:spPr>
          <a:xfrm>
            <a:off x="436638" y="3890255"/>
            <a:ext cx="28956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N'oubliez</a:t>
            </a:r>
            <a:r>
              <a:rPr lang="en-US" dirty="0"/>
              <a:t> pas que les </a:t>
            </a:r>
            <a:r>
              <a:rPr lang="en-US" dirty="0" err="1"/>
              <a:t>filtres</a:t>
            </a:r>
            <a:r>
              <a:rPr lang="en-US" dirty="0"/>
              <a:t> </a:t>
            </a:r>
            <a:r>
              <a:rPr lang="en-US" dirty="0" err="1"/>
              <a:t>rapides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actifs</a:t>
            </a:r>
            <a:r>
              <a:rPr lang="en-US" dirty="0"/>
              <a:t>. Pour que la console affiche les </a:t>
            </a:r>
            <a:r>
              <a:rPr lang="en-US" dirty="0" err="1"/>
              <a:t>résultats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485953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Merci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N'HÉSITEZ PAS </a:t>
            </a:r>
            <a:r>
              <a:rPr lang="en-US" b="1" dirty="0" err="1"/>
              <a:t>À</a:t>
            </a:r>
            <a:r>
              <a:rPr lang="en-US" b="1" dirty="0"/>
              <a:t> ME CONTACTER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ou Mobile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d'authentification</a:t>
            </a:r>
            <a:endParaRPr lang="en-H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Login.</a:t>
            </a:r>
            <a:endParaRPr lang="en-H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28" y="330708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d'authentification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917942" y="330708"/>
            <a:ext cx="103632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n'êtes</a:t>
            </a:r>
            <a:r>
              <a:rPr lang="en-US" dirty="0"/>
              <a:t> pas </a:t>
            </a:r>
            <a:r>
              <a:rPr lang="en-US" dirty="0" err="1"/>
              <a:t>connecté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Saisissez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informations</a:t>
            </a:r>
            <a:r>
              <a:rPr lang="en-US" dirty="0"/>
              <a:t> </a:t>
            </a:r>
            <a:r>
              <a:rPr lang="en-US" dirty="0" err="1"/>
              <a:t>d'identification</a:t>
            </a:r>
            <a:r>
              <a:rPr lang="en-US" dirty="0"/>
              <a:t> et </a:t>
            </a:r>
            <a:r>
              <a:rPr lang="en-US" dirty="0" err="1"/>
              <a:t>cliquez</a:t>
            </a:r>
            <a:r>
              <a:rPr lang="en-US" dirty="0"/>
              <a:t> sur le bouton « Login ».</a:t>
            </a:r>
            <a:endParaRPr lang="en-H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379475"/>
            <a:ext cx="5901924" cy="777895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d'accueil</a:t>
            </a:r>
            <a:r>
              <a:rPr lang="en-US" dirty="0"/>
              <a:t> du </a:t>
            </a:r>
            <a:r>
              <a:rPr lang="en-US" dirty="0" err="1"/>
              <a:t>portail</a:t>
            </a:r>
            <a:r>
              <a:rPr lang="en-US" dirty="0"/>
              <a:t> </a:t>
            </a:r>
            <a:r>
              <a:rPr lang="en-US" dirty="0" err="1"/>
              <a:t>Mwater</a:t>
            </a:r>
            <a:endParaRPr lang="en-H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êtes</a:t>
            </a:r>
            <a:r>
              <a:rPr lang="en-US" dirty="0"/>
              <a:t> </a:t>
            </a:r>
            <a:r>
              <a:rPr lang="en-US" dirty="0" err="1"/>
              <a:t>connecté</a:t>
            </a:r>
            <a:r>
              <a:rPr lang="en-US" dirty="0"/>
              <a:t> avec succès.</a:t>
            </a:r>
            <a:endParaRPr lang="en-H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Après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connecté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mWater</a:t>
            </a:r>
            <a:r>
              <a:rPr lang="en-US" dirty="0"/>
              <a:t>. </a:t>
            </a:r>
            <a:r>
              <a:rPr lang="en-US" dirty="0" err="1"/>
              <a:t>Veuillez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lien dans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navigateur</a:t>
            </a:r>
            <a:r>
              <a:rPr lang="en-US" dirty="0"/>
              <a:t> pour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rapidement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CONSOLE HANWASH HOME.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Accéder</a:t>
            </a:r>
            <a:r>
              <a:rPr lang="en-US" dirty="0"/>
              <a:t> au CAP CONSOLES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D1120-298A-B64B-9B26-3C0DDAA671CD}"/>
              </a:ext>
            </a:extLst>
          </p:cNvPr>
          <p:cNvSpPr txBox="1"/>
          <p:nvPr/>
        </p:nvSpPr>
        <p:spPr>
          <a:xfrm>
            <a:off x="4286182" y="853648"/>
            <a:ext cx="394260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Nous </a:t>
            </a:r>
            <a:r>
              <a:rPr lang="en-US" dirty="0" err="1"/>
              <a:t>veillons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le plan </a:t>
            </a:r>
            <a:r>
              <a:rPr lang="en-US" dirty="0" err="1"/>
              <a:t>d'action</a:t>
            </a:r>
            <a:r>
              <a:rPr lang="en-US" dirty="0"/>
              <a:t> communal (CAP) </a:t>
            </a:r>
            <a:r>
              <a:rPr lang="en-US" dirty="0" err="1"/>
              <a:t>soit</a:t>
            </a:r>
            <a:r>
              <a:rPr lang="en-US" dirty="0"/>
              <a:t> disponible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municipalité</a:t>
            </a:r>
            <a:r>
              <a:rPr lang="en-US" dirty="0"/>
              <a:t>. 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également</a:t>
            </a:r>
            <a:r>
              <a:rPr lang="en-US" dirty="0"/>
              <a:t> disponible dans la petite </a:t>
            </a:r>
            <a:r>
              <a:rPr lang="en-US" dirty="0" err="1"/>
              <a:t>fenêtre</a:t>
            </a:r>
            <a:r>
              <a:rPr lang="en-US" dirty="0"/>
              <a:t> de performance </a:t>
            </a:r>
            <a:r>
              <a:rPr lang="en-US" dirty="0" err="1"/>
              <a:t>globale</a:t>
            </a:r>
            <a:r>
              <a:rPr lang="en-US" dirty="0"/>
              <a:t>. </a:t>
            </a:r>
            <a:r>
              <a:rPr lang="en-US" dirty="0" err="1"/>
              <a:t>Sélectionnez</a:t>
            </a:r>
            <a:r>
              <a:rPr lang="en-US" dirty="0"/>
              <a:t> </a:t>
            </a:r>
            <a:r>
              <a:rPr lang="en-US" dirty="0" err="1"/>
              <a:t>celle</a:t>
            </a:r>
            <a:r>
              <a:rPr lang="en-US" dirty="0"/>
              <a:t> qui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intéresse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69029-FECF-A8B7-ACBC-87F74E199054}"/>
              </a:ext>
            </a:extLst>
          </p:cNvPr>
          <p:cNvSpPr/>
          <p:nvPr/>
        </p:nvSpPr>
        <p:spPr>
          <a:xfrm>
            <a:off x="1947333" y="3869267"/>
            <a:ext cx="592667" cy="931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9DB85-77B9-E797-84CE-1FE8D9F9F8BA}"/>
              </a:ext>
            </a:extLst>
          </p:cNvPr>
          <p:cNvSpPr/>
          <p:nvPr/>
        </p:nvSpPr>
        <p:spPr>
          <a:xfrm>
            <a:off x="2878667" y="3750733"/>
            <a:ext cx="592666" cy="101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0ADA04-922C-F121-FF6E-AEB6A77EAF21}"/>
              </a:ext>
            </a:extLst>
          </p:cNvPr>
          <p:cNvSpPr/>
          <p:nvPr/>
        </p:nvSpPr>
        <p:spPr>
          <a:xfrm>
            <a:off x="3818467" y="3742267"/>
            <a:ext cx="601133" cy="127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13389-380E-48BB-66A4-047F4A236181}"/>
              </a:ext>
            </a:extLst>
          </p:cNvPr>
          <p:cNvSpPr/>
          <p:nvPr/>
        </p:nvSpPr>
        <p:spPr>
          <a:xfrm>
            <a:off x="4709160" y="3750733"/>
            <a:ext cx="616992" cy="101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E5A52-2A33-C613-8601-EF17347B138F}"/>
              </a:ext>
            </a:extLst>
          </p:cNvPr>
          <p:cNvSpPr/>
          <p:nvPr/>
        </p:nvSpPr>
        <p:spPr>
          <a:xfrm>
            <a:off x="5698067" y="3750733"/>
            <a:ext cx="559418" cy="1100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932AC0-54A7-E00A-EFFE-C126E0914940}"/>
              </a:ext>
            </a:extLst>
          </p:cNvPr>
          <p:cNvSpPr/>
          <p:nvPr/>
        </p:nvSpPr>
        <p:spPr>
          <a:xfrm>
            <a:off x="6612467" y="3750733"/>
            <a:ext cx="584818" cy="118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28A5C1-887A-BE26-22C7-8189AE2B4985}"/>
              </a:ext>
            </a:extLst>
          </p:cNvPr>
          <p:cNvCxnSpPr/>
          <p:nvPr/>
        </p:nvCxnSpPr>
        <p:spPr>
          <a:xfrm flipH="1">
            <a:off x="3381278" y="2593680"/>
            <a:ext cx="1038322" cy="118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40E4D2-D30A-BA9A-4494-3C0421B6486F}"/>
              </a:ext>
            </a:extLst>
          </p:cNvPr>
          <p:cNvCxnSpPr/>
          <p:nvPr/>
        </p:nvCxnSpPr>
        <p:spPr>
          <a:xfrm flipH="1">
            <a:off x="4354178" y="2593680"/>
            <a:ext cx="404089" cy="114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DABB11-041B-7349-575B-136A8F083D31}"/>
              </a:ext>
            </a:extLst>
          </p:cNvPr>
          <p:cNvCxnSpPr/>
          <p:nvPr/>
        </p:nvCxnSpPr>
        <p:spPr>
          <a:xfrm>
            <a:off x="5313989" y="2593680"/>
            <a:ext cx="0" cy="114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78D0EE-86C9-873E-2061-5D274A615459}"/>
              </a:ext>
            </a:extLst>
          </p:cNvPr>
          <p:cNvCxnSpPr/>
          <p:nvPr/>
        </p:nvCxnSpPr>
        <p:spPr>
          <a:xfrm>
            <a:off x="6146800" y="2593680"/>
            <a:ext cx="0" cy="114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31356-9BC8-D3E4-29CF-6548BC82E42F}"/>
              </a:ext>
            </a:extLst>
          </p:cNvPr>
          <p:cNvCxnSpPr/>
          <p:nvPr/>
        </p:nvCxnSpPr>
        <p:spPr>
          <a:xfrm>
            <a:off x="6904876" y="2593680"/>
            <a:ext cx="0" cy="115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039" y="237506"/>
            <a:ext cx="6780809" cy="1002191"/>
          </a:xfrm>
        </p:spPr>
        <p:txBody>
          <a:bodyPr>
            <a:normAutofit fontScale="90000"/>
          </a:bodyPr>
          <a:lstStyle/>
          <a:p>
            <a:r>
              <a:rPr lang="en-US" dirty="0"/>
              <a:t>Vue </a:t>
            </a:r>
            <a:r>
              <a:rPr lang="en-US" dirty="0" err="1"/>
              <a:t>d'ensemble</a:t>
            </a:r>
            <a:r>
              <a:rPr lang="en-US" dirty="0"/>
              <a:t> de la console</a:t>
            </a:r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08ECF-69C3-5673-52E6-CD98EEA8C040}"/>
              </a:ext>
            </a:extLst>
          </p:cNvPr>
          <p:cNvSpPr txBox="1"/>
          <p:nvPr/>
        </p:nvSpPr>
        <p:spPr>
          <a:xfrm>
            <a:off x="2173184" y="1861458"/>
            <a:ext cx="5123873" cy="34163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Nous </a:t>
            </a:r>
            <a:r>
              <a:rPr lang="en-US" dirty="0" err="1">
                <a:solidFill>
                  <a:schemeClr val="bg1"/>
                </a:solidFill>
              </a:rPr>
              <a:t>avons</a:t>
            </a:r>
            <a:r>
              <a:rPr lang="en-US" dirty="0">
                <a:solidFill>
                  <a:schemeClr val="bg1"/>
                </a:solidFill>
              </a:rPr>
              <a:t> trois pages dans la console. Nous </a:t>
            </a:r>
            <a:r>
              <a:rPr lang="en-US" dirty="0" err="1">
                <a:solidFill>
                  <a:schemeClr val="bg1"/>
                </a:solidFill>
              </a:rPr>
              <a:t>concentrons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intentionnellement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cette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présentation</a:t>
            </a:r>
            <a:r>
              <a:rPr lang="en-US" dirty="0">
                <a:solidFill>
                  <a:schemeClr val="bg1"/>
                </a:solidFill>
              </a:rPr>
              <a:t> sur la page CAP. Nous </a:t>
            </a:r>
            <a:r>
              <a:rPr lang="en-US" dirty="0" err="1">
                <a:solidFill>
                  <a:schemeClr val="bg1"/>
                </a:solidFill>
              </a:rPr>
              <a:t>avons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ces</a:t>
            </a:r>
            <a:r>
              <a:rPr lang="en-US" dirty="0">
                <a:solidFill>
                  <a:schemeClr val="bg1"/>
                </a:solidFill>
              </a:rPr>
              <a:t> sections dans la page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d'interventions</a:t>
            </a:r>
            <a:r>
              <a:rPr lang="en-US" dirty="0">
                <a:solidFill>
                  <a:schemeClr val="bg1"/>
                </a:solidFill>
              </a:rPr>
              <a:t> par type de Wash Focus, </a:t>
            </a:r>
            <a:r>
              <a:rPr lang="en-US" dirty="0" err="1">
                <a:solidFill>
                  <a:schemeClr val="bg1"/>
                </a:solidFill>
              </a:rPr>
              <a:t>d'intervention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d'infrastructure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planifié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d'interventions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état</a:t>
            </a:r>
            <a:r>
              <a:rPr lang="en-US" dirty="0">
                <a:solidFill>
                  <a:schemeClr val="bg1"/>
                </a:solidFill>
              </a:rPr>
              <a:t> de mise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œuvre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% de la population </a:t>
            </a:r>
            <a:r>
              <a:rPr lang="en-US" dirty="0" err="1">
                <a:solidFill>
                  <a:schemeClr val="bg1"/>
                </a:solidFill>
              </a:rPr>
              <a:t>ayant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accès</a:t>
            </a:r>
            <a:r>
              <a:rPr lang="en-US" dirty="0">
                <a:solidFill>
                  <a:schemeClr val="bg1"/>
                </a:solidFill>
              </a:rPr>
              <a:t> de base aux services WASH (base de </a:t>
            </a:r>
            <a:r>
              <a:rPr lang="en-US" dirty="0" err="1">
                <a:solidFill>
                  <a:schemeClr val="bg1"/>
                </a:solidFill>
              </a:rPr>
              <a:t>référence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projeté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actuel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8740</TotalTime>
  <Words>629</Words>
  <Application>Microsoft Macintosh PowerPoint</Application>
  <PresentationFormat>Letter Paper (8.5x11 in)</PresentationFormat>
  <Paragraphs>73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Parcel</vt:lpstr>
      <vt:lpstr>Commune Action Plan</vt:lpstr>
      <vt:lpstr>Comment accéder à la console ?</vt:lpstr>
      <vt:lpstr>Accueil Mwater</vt:lpstr>
      <vt:lpstr>Processus d'authentification</vt:lpstr>
      <vt:lpstr>Processus d'authentification</vt:lpstr>
      <vt:lpstr>Page d'accueil du portail Mwater</vt:lpstr>
      <vt:lpstr>Hanwash HOME</vt:lpstr>
      <vt:lpstr>Accéder au CAP CONSOLES</vt:lpstr>
      <vt:lpstr>Vue d'ensemble de la console</vt:lpstr>
      <vt:lpstr>Vue d'ensemble de la console</vt:lpstr>
      <vt:lpstr>Vue d'ensemble de la console</vt:lpstr>
      <vt:lpstr>Vue d'ensemble de la console</vt:lpstr>
      <vt:lpstr>Vue d'ensemble de la console</vt:lpstr>
      <vt:lpstr>Fonctionnalités</vt:lpstr>
      <vt:lpstr>Quick filters</vt:lpstr>
      <vt:lpstr>Effet des Quick Filters</vt:lpstr>
      <vt:lpstr>La carte</vt:lpstr>
      <vt:lpstr>Zoom sur la Carte</vt:lpstr>
      <vt:lpstr>LA CArte – Selection d’un Point</vt:lpstr>
      <vt:lpstr>Diagrammes à secteurs</vt:lpstr>
      <vt:lpstr>Diagrammes à secteurs</vt:lpstr>
      <vt:lpstr>Diagrammes à secteurs</vt:lpstr>
      <vt:lpstr>Tableaux croisés dynamiques et diagrammes a secteurs</vt:lpstr>
      <vt:lpstr>Graphiques de beignets</vt:lpstr>
      <vt:lpstr>Graphiques  beignets</vt:lpstr>
      <vt:lpstr>Graphiques beignets et données démographiques</vt:lpstr>
      <vt:lpstr>Export</vt:lpstr>
      <vt:lpstr>Vous pouvez exporter un tableau</vt:lpstr>
      <vt:lpstr>Vous pouvez exporter un tableau</vt:lpstr>
      <vt:lpstr>Autres options d'exportation</vt:lpstr>
      <vt:lpstr>Merci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55</cp:revision>
  <dcterms:created xsi:type="dcterms:W3CDTF">2024-03-14T13:36:03Z</dcterms:created>
  <dcterms:modified xsi:type="dcterms:W3CDTF">2024-12-16T19:14:27Z</dcterms:modified>
</cp:coreProperties>
</file>